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2" r:id="rId5"/>
    <p:sldId id="263" r:id="rId6"/>
    <p:sldId id="265" r:id="rId7"/>
    <p:sldId id="266" r:id="rId8"/>
    <p:sldId id="264" r:id="rId9"/>
    <p:sldId id="270" r:id="rId10"/>
    <p:sldId id="269" r:id="rId11"/>
    <p:sldId id="261" r:id="rId12"/>
    <p:sldId id="267" r:id="rId13"/>
    <p:sldId id="271" r:id="rId14"/>
    <p:sldId id="27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14" autoAdjust="0"/>
  </p:normalViewPr>
  <p:slideViewPr>
    <p:cSldViewPr>
      <p:cViewPr>
        <p:scale>
          <a:sx n="93" d="100"/>
          <a:sy n="93" d="100"/>
        </p:scale>
        <p:origin x="-207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luk64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6864" cy="27363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Схема взаимодействия «сетевой пары»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512768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Джаубермезова М.А.</a:t>
            </a:r>
          </a:p>
          <a:p>
            <a:r>
              <a:rPr lang="en-US" dirty="0" smtClean="0">
                <a:hlinkClick r:id="rId2"/>
              </a:rPr>
              <a:t>fluk64@mail.ru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349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368152"/>
          </a:xfrm>
        </p:spPr>
        <p:txBody>
          <a:bodyPr/>
          <a:lstStyle/>
          <a:p>
            <a:r>
              <a:rPr lang="ru-RU" sz="4400" dirty="0" smtClean="0"/>
              <a:t>Повышение качества образования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	Создать на сайте школы страничку, где будут опубликованы: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нормативная документация по проекту;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планы мероприятий «сетевой пары»;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планы </a:t>
            </a:r>
            <a:r>
              <a:rPr lang="ru-RU" dirty="0" err="1" smtClean="0">
                <a:solidFill>
                  <a:schemeClr val="tx1"/>
                </a:solidFill>
              </a:rPr>
              <a:t>внутришкольных</a:t>
            </a:r>
            <a:r>
              <a:rPr lang="ru-RU" dirty="0" smtClean="0">
                <a:solidFill>
                  <a:schemeClr val="tx1"/>
                </a:solidFill>
              </a:rPr>
              <a:t> мероприятий по проекту;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отчеты о мер</a:t>
            </a: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приятиях «сетевой пары»;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отчеты по </a:t>
            </a:r>
            <a:r>
              <a:rPr lang="ru-RU" dirty="0" err="1" smtClean="0">
                <a:solidFill>
                  <a:schemeClr val="tx1"/>
                </a:solidFill>
              </a:rPr>
              <a:t>внутришкольному</a:t>
            </a:r>
            <a:r>
              <a:rPr lang="ru-RU" dirty="0" smtClean="0">
                <a:solidFill>
                  <a:schemeClr val="tx1"/>
                </a:solidFill>
              </a:rPr>
              <a:t> контролю;</a:t>
            </a:r>
          </a:p>
          <a:p>
            <a:r>
              <a:rPr lang="ru-RU" dirty="0">
                <a:solidFill>
                  <a:schemeClr val="tx1"/>
                </a:solidFill>
              </a:rPr>
              <a:t>аналитические отчеты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фотографии с мероприятий;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другие документы по проекту.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9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884" y="260648"/>
            <a:ext cx="8229600" cy="9795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Курсы повышения квалификации</a:t>
            </a:r>
            <a:br>
              <a:rPr lang="ru-RU" sz="2800" dirty="0" smtClean="0"/>
            </a:br>
            <a:r>
              <a:rPr lang="ru-RU" sz="2800" dirty="0" smtClean="0"/>
              <a:t>с 01 марта 2021 г.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600200"/>
            <a:ext cx="3600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«Совершенствование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компетенций педагогических работников по работе со слабо мотивированными обучающимися и преодолению их учебной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неуспешности» (38 ч.)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9" t="6994" r="28797" b="11387"/>
          <a:stretch/>
        </p:blipFill>
        <p:spPr bwMode="auto">
          <a:xfrm>
            <a:off x="482884" y="1556792"/>
            <a:ext cx="4377147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02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235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/>
              <a:t>Курсы повышения квалификации</a:t>
            </a:r>
            <a:br>
              <a:rPr lang="ru-RU" sz="2800" dirty="0"/>
            </a:br>
            <a:r>
              <a:rPr lang="ru-RU" sz="2800" dirty="0"/>
              <a:t>с </a:t>
            </a:r>
            <a:r>
              <a:rPr lang="ru-RU" sz="2800" dirty="0" smtClean="0"/>
              <a:t>09 </a:t>
            </a:r>
            <a:r>
              <a:rPr lang="ru-RU" sz="2800" dirty="0"/>
              <a:t>марта 2021 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886" b="43502"/>
          <a:stretch/>
        </p:blipFill>
        <p:spPr bwMode="auto">
          <a:xfrm>
            <a:off x="251520" y="1556793"/>
            <a:ext cx="835529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6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Постоянно действующий консультационный центр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28133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Приказом ГБУ ДПО «ЦНППМ» </a:t>
            </a:r>
            <a:r>
              <a:rPr lang="ru-RU" dirty="0" err="1" smtClean="0">
                <a:solidFill>
                  <a:schemeClr val="tx1"/>
                </a:solidFill>
              </a:rPr>
              <a:t>Минпросвещения</a:t>
            </a:r>
            <a:r>
              <a:rPr lang="ru-RU" dirty="0" smtClean="0">
                <a:solidFill>
                  <a:schemeClr val="tx1"/>
                </a:solidFill>
              </a:rPr>
              <a:t> КБР от 15 января 2021 года  №</a:t>
            </a:r>
            <a:r>
              <a:rPr lang="ru-RU" dirty="0">
                <a:solidFill>
                  <a:schemeClr val="tx1"/>
                </a:solidFill>
              </a:rPr>
              <a:t>5 </a:t>
            </a:r>
            <a:r>
              <a:rPr lang="ru-RU" dirty="0" smtClean="0">
                <a:solidFill>
                  <a:schemeClr val="tx1"/>
                </a:solidFill>
              </a:rPr>
              <a:t>утвержден </a:t>
            </a:r>
            <a:r>
              <a:rPr lang="ru-RU" dirty="0">
                <a:solidFill>
                  <a:schemeClr val="tx1"/>
                </a:solidFill>
              </a:rPr>
              <a:t>состав постоянно действующего консультационного Центра методической поддержки общеобразовательных организаций с низкими образовательными результатами</a:t>
            </a:r>
          </a:p>
        </p:txBody>
      </p:sp>
    </p:spTree>
    <p:extLst>
      <p:ext uri="{BB962C8B-B14F-4D97-AF65-F5344CB8AC3E}">
        <p14:creationId xmlns:p14="http://schemas.microsoft.com/office/powerpoint/2010/main" val="43527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рабочей группы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331939"/>
              </p:ext>
            </p:extLst>
          </p:nvPr>
        </p:nvGraphicFramePr>
        <p:xfrm>
          <a:off x="251519" y="1600200"/>
          <a:ext cx="8712969" cy="4417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76"/>
                <a:gridCol w="2051905"/>
                <a:gridCol w="2903527"/>
                <a:gridCol w="1272937"/>
                <a:gridCol w="2016224"/>
              </a:tblGrid>
              <a:tr h="506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№№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Фамилия, имя, отчество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Должность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Телефон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E-mail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6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</a:rPr>
                        <a:t>Джаубермезова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</a:rPr>
                        <a:t>Мадина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</a:rPr>
                        <a:t>Ахматовна</a:t>
                      </a:r>
                      <a:endParaRPr lang="ru-RU" sz="16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начальника отдела ЦНППМ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89280818938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fluk64@mail.ru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6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</a:rPr>
                        <a:t>Урусмамбетова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 Лаура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Адамовна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Заведующая лабораторией ЦНППМ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88287178107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layra76@mail.ru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4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Скотаренко Элеонора Алексеевна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Руководитель Управления образования Майского муниципального района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88663322727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uo_may@mail.ru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56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Эдгулова Залина Хасановна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Заместитель руководителя Управления образования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</a:rPr>
                        <a:t>Лескенского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 муниципального района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88663995514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zalinagul@mail.ru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6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</a:rPr>
                        <a:t>Шилина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 Наталья Валерьевна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начальника отдела ЦНППМ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89604249257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schilina.n@yandex.ru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745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136904" cy="2592288"/>
          </a:xfrm>
        </p:spPr>
        <p:txBody>
          <a:bodyPr/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4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556792"/>
          </a:xfrm>
        </p:spPr>
        <p:txBody>
          <a:bodyPr/>
          <a:lstStyle/>
          <a:p>
            <a:r>
              <a:rPr lang="ru-RU" sz="4800" dirty="0" smtClean="0"/>
              <a:t>План работы «сетевой пары»</a:t>
            </a:r>
            <a:br>
              <a:rPr lang="ru-RU" sz="4800" dirty="0" smtClean="0"/>
            </a:br>
            <a:r>
              <a:rPr lang="ru-RU" sz="4800" i="1" dirty="0"/>
              <a:t>типовой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75057"/>
              </p:ext>
            </p:extLst>
          </p:nvPr>
        </p:nvGraphicFramePr>
        <p:xfrm>
          <a:off x="467544" y="1556792"/>
          <a:ext cx="842493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7812"/>
                <a:gridCol w="2407124"/>
              </a:tblGrid>
              <a:tr h="39535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Мероприятия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Сроки</a:t>
                      </a:r>
                      <a:endParaRPr lang="ru-RU" sz="2200" dirty="0"/>
                    </a:p>
                  </a:txBody>
                  <a:tcPr/>
                </a:tc>
              </a:tr>
              <a:tr h="1077696"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школьной команды по повышению качества образования в ОО. 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Провести приказом по ОО.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914400" rtl="0" eaLnBrk="1" latinLnBrk="0" hangingPunct="1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30 марта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05996"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 договоров о сетевом взаимодействии между «Сетевым партнером» (курирующей</a:t>
                      </a:r>
                      <a:r>
                        <a:rPr lang="ru-RU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школой) и «Сетевой площадкой» (курируемой школой)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914400" rtl="0" eaLnBrk="1" latinLnBrk="0" hangingPunct="1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25 марта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27273">
                <a:tc>
                  <a:txBody>
                    <a:bodyPr/>
                    <a:lstStyle/>
                    <a:p>
                      <a:pPr marL="88900" indent="0" algn="l" defTabSz="914400" rtl="0" eaLnBrk="1" latinLnBrk="0" hangingPunct="1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(возможно совместный) причин, повлиявших на включение школы в проект (изучение Результатов ВПР, ЕГЭ</a:t>
                      </a:r>
                      <a:r>
                        <a:rPr lang="ru-RU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ОГЭ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2017-2019 гг.)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914400" rtl="0" eaLnBrk="1" latinLnBrk="0" hangingPunct="1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30 марта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54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507288" cy="763488"/>
          </a:xfrm>
        </p:spPr>
        <p:txBody>
          <a:bodyPr/>
          <a:lstStyle/>
          <a:p>
            <a:r>
              <a:rPr lang="ru-RU" sz="4800" dirty="0"/>
              <a:t>План работы «сетевой пары»</a:t>
            </a:r>
            <a:br>
              <a:rPr lang="ru-RU" sz="4800" dirty="0"/>
            </a:br>
            <a:r>
              <a:rPr lang="ru-RU" sz="4800" i="1" dirty="0"/>
              <a:t>типовой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300552"/>
              </p:ext>
            </p:extLst>
          </p:nvPr>
        </p:nvGraphicFramePr>
        <p:xfrm>
          <a:off x="467544" y="1628800"/>
          <a:ext cx="8352928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537"/>
                <a:gridCol w="2237391"/>
              </a:tblGrid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внутришкольной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программы качества образования (с использованием методических рекомендаций ЦНППМ)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05 апреля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Организация методической помощи сетевого партнера </a:t>
                      </a:r>
                      <a:r>
                        <a:rPr lang="ru-RU" baseline="0" dirty="0" smtClean="0"/>
                        <a:t>в части подготовки </a:t>
                      </a:r>
                      <a:r>
                        <a:rPr lang="ru-RU" baseline="0" dirty="0" err="1" smtClean="0"/>
                        <a:t>внутришкольной</a:t>
                      </a:r>
                      <a:r>
                        <a:rPr lang="ru-RU" baseline="0" dirty="0" smtClean="0"/>
                        <a:t> программы  повышения качества образования и приведения нормативной документации сетевой площадки в соответствие с современными требованиями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05 апреля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</a:t>
                      </a:r>
                      <a:r>
                        <a:rPr lang="ru-RU" baseline="0" dirty="0" smtClean="0"/>
                        <a:t> посещений уроков учителей, нуждающихся в методической поддержке (по результатам анализа)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15 апреля по отдельному графику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</a:t>
                      </a:r>
                      <a:r>
                        <a:rPr lang="ru-RU" baseline="0" dirty="0" smtClean="0"/>
                        <a:t> результатов посещения уроков учителей сетевой площадки. Подготовка рекомендаций.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15 апреля по отдельному графику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совместных внеклассных мероприятий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 года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82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1707"/>
              </p:ext>
            </p:extLst>
          </p:nvPr>
        </p:nvGraphicFramePr>
        <p:xfrm>
          <a:off x="395536" y="764704"/>
          <a:ext cx="806489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шефства над учителями сетевой площадки, в том числе над молодыми специалистами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Апрель – май,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 - декабрь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Проведение совместных заседаний методических</a:t>
                      </a:r>
                      <a:r>
                        <a:rPr lang="ru-RU" baseline="0" dirty="0" smtClean="0"/>
                        <a:t> объединений по русскому языку и математике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отдельному графику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</a:t>
                      </a:r>
                      <a:r>
                        <a:rPr lang="ru-RU" baseline="0" dirty="0" smtClean="0"/>
                        <a:t> курсовых мероприятий (стажировок) на базе сетевого партнера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отдельному графику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мастер-классов педагогов сетевого партнера на сетевой площадке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отдельному графику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Оказание методической помощи сетевого партнера по организации </a:t>
                      </a:r>
                      <a:r>
                        <a:rPr lang="ru-RU" dirty="0" err="1" smtClean="0"/>
                        <a:t>внутришкольного</a:t>
                      </a:r>
                      <a:r>
                        <a:rPr lang="ru-RU" dirty="0" smtClean="0"/>
                        <a:t> контроля качества образования на</a:t>
                      </a:r>
                      <a:r>
                        <a:rPr lang="ru-RU" baseline="0" dirty="0" smtClean="0"/>
                        <a:t> сетевой площадке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отдельному графику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совместных внеурочных мероприятий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отдельному графику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мероприятий по предупреждению снижения мотивации учения среди подростков при  подготовке к ГИА,</a:t>
                      </a:r>
                      <a:r>
                        <a:rPr lang="ru-RU" baseline="0" dirty="0" smtClean="0"/>
                        <a:t> ОГЭ и ЕГЭ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отдельному графику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94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" y="188640"/>
            <a:ext cx="8964488" cy="1195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/>
              <a:t>Типовой договор о сетевом взаимодействии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5102" r="16452" b="5845"/>
          <a:stretch/>
        </p:blipFill>
        <p:spPr bwMode="auto">
          <a:xfrm>
            <a:off x="324242" y="1340768"/>
            <a:ext cx="8424222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25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91" y="188640"/>
            <a:ext cx="8686800" cy="835496"/>
          </a:xfrm>
        </p:spPr>
        <p:txBody>
          <a:bodyPr/>
          <a:lstStyle/>
          <a:p>
            <a:r>
              <a:rPr lang="ru-RU" sz="3600" dirty="0"/>
              <a:t>МЕТОДИЧЕСКИЕ РЕКОМЕНДАЦИИ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 t="14918" r="12194" b="5776"/>
          <a:stretch/>
        </p:blipFill>
        <p:spPr bwMode="auto">
          <a:xfrm>
            <a:off x="136428" y="1500026"/>
            <a:ext cx="8812363" cy="5241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68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240" y="188640"/>
            <a:ext cx="8229600" cy="907504"/>
          </a:xfrm>
        </p:spPr>
        <p:txBody>
          <a:bodyPr/>
          <a:lstStyle/>
          <a:p>
            <a:r>
              <a:rPr lang="ru-RU" sz="3600" dirty="0" smtClean="0"/>
              <a:t>Инструментарий мониторинга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t="15191" r="12713" b="6175"/>
          <a:stretch/>
        </p:blipFill>
        <p:spPr bwMode="auto">
          <a:xfrm>
            <a:off x="251520" y="1340768"/>
            <a:ext cx="8671389" cy="516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28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23528"/>
          </a:xfrm>
        </p:spPr>
        <p:txBody>
          <a:bodyPr/>
          <a:lstStyle/>
          <a:p>
            <a:r>
              <a:rPr lang="ru-RU" dirty="0" smtClean="0"/>
              <a:t>ВАЖНО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деятельность в рамках реализации проекта «Повышение качества образования в образовательных организациях  с низкими образовательными результатами и образовательных организациях, функционирующих в неблагоприятных социальных  условиях» на всех уровнях (региональном, муниципальном, школьном) должна отображаться на официальных сайтах образовательных организаций – участниц проекта. 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7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680520"/>
          </a:xfrm>
        </p:spPr>
        <p:txBody>
          <a:bodyPr/>
          <a:lstStyle/>
          <a:p>
            <a:r>
              <a:rPr lang="ru-RU" dirty="0" smtClean="0"/>
              <a:t>Страница </a:t>
            </a:r>
            <a:br>
              <a:rPr lang="ru-RU" dirty="0" smtClean="0"/>
            </a:br>
            <a:r>
              <a:rPr lang="ru-RU" dirty="0" smtClean="0"/>
              <a:t>«Проекты»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«Повышение качества образования»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186141" y="267291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01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1204</TotalTime>
  <Words>467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Схема взаимодействия «сетевой пары»</vt:lpstr>
      <vt:lpstr>План работы «сетевой пары» типовой</vt:lpstr>
      <vt:lpstr>План работы «сетевой пары» типовой</vt:lpstr>
      <vt:lpstr>Презентация PowerPoint</vt:lpstr>
      <vt:lpstr>Типовой договор о сетевом взаимодействии</vt:lpstr>
      <vt:lpstr>МЕТОДИЧЕСКИЕ РЕКОМЕНДАЦИИ </vt:lpstr>
      <vt:lpstr>Инструментарий мониторинга </vt:lpstr>
      <vt:lpstr>ВАЖНО</vt:lpstr>
      <vt:lpstr>Страница  «Проекты»   «Повышение качества образования» </vt:lpstr>
      <vt:lpstr>Повышение качества образования</vt:lpstr>
      <vt:lpstr>Курсы повышения квалификации с 01 марта 2021 г.</vt:lpstr>
      <vt:lpstr>Курсы повышения квалификации с 09 марта 2021 г.</vt:lpstr>
      <vt:lpstr>Постоянно действующий консультационный центр</vt:lpstr>
      <vt:lpstr>Состав рабочей группы </vt:lpstr>
      <vt:lpstr>Спасибо 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Мадина</dc:creator>
  <cp:lastModifiedBy>Мадина</cp:lastModifiedBy>
  <cp:revision>39</cp:revision>
  <dcterms:created xsi:type="dcterms:W3CDTF">2021-02-20T13:18:20Z</dcterms:created>
  <dcterms:modified xsi:type="dcterms:W3CDTF">2021-03-23T10:12:15Z</dcterms:modified>
</cp:coreProperties>
</file>