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5" r:id="rId4"/>
    <p:sldId id="294" r:id="rId5"/>
    <p:sldId id="281" r:id="rId6"/>
    <p:sldId id="258" r:id="rId7"/>
    <p:sldId id="259" r:id="rId8"/>
    <p:sldId id="261" r:id="rId9"/>
    <p:sldId id="277" r:id="rId10"/>
    <p:sldId id="282" r:id="rId11"/>
    <p:sldId id="264" r:id="rId12"/>
    <p:sldId id="265" r:id="rId13"/>
    <p:sldId id="266" r:id="rId14"/>
    <p:sldId id="267" r:id="rId15"/>
    <p:sldId id="293" r:id="rId16"/>
    <p:sldId id="278" r:id="rId17"/>
    <p:sldId id="269" r:id="rId18"/>
    <p:sldId id="289" r:id="rId19"/>
    <p:sldId id="291" r:id="rId20"/>
    <p:sldId id="270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4AB"/>
    <a:srgbClr val="00ADEA"/>
    <a:srgbClr val="DAA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DC08B-C3C2-4E40-B1E4-BF71B91FA3A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BE835-D99B-42A4-96EF-669941DE1654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dirty="0" err="1" smtClean="0"/>
            <a:t>Гипер</a:t>
          </a:r>
          <a:r>
            <a:rPr lang="ru-RU" sz="2000" dirty="0" smtClean="0"/>
            <a:t>-</a:t>
          </a:r>
        </a:p>
        <a:p>
          <a:pPr>
            <a:lnSpc>
              <a:spcPct val="100000"/>
            </a:lnSpc>
          </a:pPr>
          <a:r>
            <a:rPr lang="ru-RU" sz="2000" dirty="0" smtClean="0"/>
            <a:t>опека</a:t>
          </a:r>
          <a:endParaRPr lang="ru-RU" sz="2000" dirty="0"/>
        </a:p>
      </dgm:t>
    </dgm:pt>
    <dgm:pt modelId="{74D52106-0476-4CB7-8FB7-DABF62FDB249}" type="parTrans" cxnId="{D23B601F-068F-451B-97E8-81AAB695C3FF}">
      <dgm:prSet/>
      <dgm:spPr/>
      <dgm:t>
        <a:bodyPr/>
        <a:lstStyle/>
        <a:p>
          <a:endParaRPr lang="ru-RU"/>
        </a:p>
      </dgm:t>
    </dgm:pt>
    <dgm:pt modelId="{6958CD46-8FE6-4F32-85B8-05A40FD39C10}" type="sibTrans" cxnId="{D23B601F-068F-451B-97E8-81AAB695C3FF}">
      <dgm:prSet/>
      <dgm:spPr/>
      <dgm:t>
        <a:bodyPr/>
        <a:lstStyle/>
        <a:p>
          <a:endParaRPr lang="ru-RU"/>
        </a:p>
      </dgm:t>
    </dgm:pt>
    <dgm:pt modelId="{410367FF-5D68-4ED2-9206-BFA6B4A9EDE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3479F5-3B35-4DBC-BB72-0C75A5E2B23C}" type="parTrans" cxnId="{01890BDC-CEED-4AB0-91EB-E0825925E733}">
      <dgm:prSet/>
      <dgm:spPr/>
      <dgm:t>
        <a:bodyPr/>
        <a:lstStyle/>
        <a:p>
          <a:endParaRPr lang="ru-RU"/>
        </a:p>
      </dgm:t>
    </dgm:pt>
    <dgm:pt modelId="{DC48136A-2DE5-42DF-A41C-C77A206FB17F}" type="sibTrans" cxnId="{01890BDC-CEED-4AB0-91EB-E0825925E733}">
      <dgm:prSet/>
      <dgm:spPr/>
      <dgm:t>
        <a:bodyPr/>
        <a:lstStyle/>
        <a:p>
          <a:endParaRPr lang="ru-RU"/>
        </a:p>
      </dgm:t>
    </dgm:pt>
    <dgm:pt modelId="{AA40B7A3-5AE7-4824-A418-515B0C000CD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err="1" smtClean="0"/>
            <a:t>Аффектив-ность</a:t>
          </a:r>
          <a:endParaRPr lang="ru-RU" sz="1600" dirty="0"/>
        </a:p>
      </dgm:t>
    </dgm:pt>
    <dgm:pt modelId="{A075361E-16A7-4B20-9401-CC7995F3C0D5}" type="parTrans" cxnId="{9BF20B9C-7AA8-40A6-9B07-450336552B60}">
      <dgm:prSet/>
      <dgm:spPr/>
      <dgm:t>
        <a:bodyPr/>
        <a:lstStyle/>
        <a:p>
          <a:endParaRPr lang="ru-RU"/>
        </a:p>
      </dgm:t>
    </dgm:pt>
    <dgm:pt modelId="{70458E4C-6815-48D6-9408-583F07F0836B}" type="sibTrans" cxnId="{9BF20B9C-7AA8-40A6-9B07-450336552B60}">
      <dgm:prSet/>
      <dgm:spPr/>
      <dgm:t>
        <a:bodyPr/>
        <a:lstStyle/>
        <a:p>
          <a:endParaRPr lang="ru-RU"/>
        </a:p>
      </dgm:t>
    </dgm:pt>
    <dgm:pt modelId="{9174E19C-4FA5-46EB-86A9-2F3D9389472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7F76AA-0479-40F6-92B0-4C8060E26068}" type="parTrans" cxnId="{7EF4502F-5A89-4797-98F0-440EDB964291}">
      <dgm:prSet/>
      <dgm:spPr/>
      <dgm:t>
        <a:bodyPr/>
        <a:lstStyle/>
        <a:p>
          <a:endParaRPr lang="ru-RU"/>
        </a:p>
      </dgm:t>
    </dgm:pt>
    <dgm:pt modelId="{094C1447-DFB0-41CC-B107-DBE0E3AF6B1E}" type="sibTrans" cxnId="{7EF4502F-5A89-4797-98F0-440EDB964291}">
      <dgm:prSet/>
      <dgm:spPr/>
      <dgm:t>
        <a:bodyPr/>
        <a:lstStyle/>
        <a:p>
          <a:endParaRPr lang="ru-RU"/>
        </a:p>
      </dgm:t>
    </dgm:pt>
    <dgm:pt modelId="{576A24FB-2546-451F-AB7F-BFB7315CF53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dirty="0" err="1" smtClean="0"/>
            <a:t>Гипер-социальность</a:t>
          </a:r>
          <a:endParaRPr lang="ru-RU" sz="1600" dirty="0"/>
        </a:p>
      </dgm:t>
    </dgm:pt>
    <dgm:pt modelId="{1E7A67CE-340D-45D1-A55A-87E057C61315}" type="parTrans" cxnId="{944F55EB-64B8-431B-AE84-C0EA03CC5510}">
      <dgm:prSet/>
      <dgm:spPr/>
      <dgm:t>
        <a:bodyPr/>
        <a:lstStyle/>
        <a:p>
          <a:endParaRPr lang="ru-RU"/>
        </a:p>
      </dgm:t>
    </dgm:pt>
    <dgm:pt modelId="{DA45C79D-44A0-44DF-B6D8-84E35FE48EB7}" type="sibTrans" cxnId="{944F55EB-64B8-431B-AE84-C0EA03CC5510}">
      <dgm:prSet/>
      <dgm:spPr/>
      <dgm:t>
        <a:bodyPr/>
        <a:lstStyle/>
        <a:p>
          <a:endParaRPr lang="ru-RU"/>
        </a:p>
      </dgm:t>
    </dgm:pt>
    <dgm:pt modelId="{4BA39741-DF6C-4C8A-82B2-03BB4E843E6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6D7F35A-0304-4EB0-918A-4227B5372F3C}" type="parTrans" cxnId="{8880F1BD-011C-41F3-85B9-02F26C50FFF8}">
      <dgm:prSet/>
      <dgm:spPr/>
      <dgm:t>
        <a:bodyPr/>
        <a:lstStyle/>
        <a:p>
          <a:endParaRPr lang="ru-RU"/>
        </a:p>
      </dgm:t>
    </dgm:pt>
    <dgm:pt modelId="{024DE69B-0095-4207-A9AB-596E9FACEC36}" type="sibTrans" cxnId="{8880F1BD-011C-41F3-85B9-02F26C50FFF8}">
      <dgm:prSet/>
      <dgm:spPr/>
      <dgm:t>
        <a:bodyPr/>
        <a:lstStyle/>
        <a:p>
          <a:endParaRPr lang="ru-RU"/>
        </a:p>
      </dgm:t>
    </dgm:pt>
    <dgm:pt modelId="{3B2EAA74-27DC-4931-A7AC-46508E0171C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dirty="0" err="1" smtClean="0"/>
            <a:t>Авторитар</a:t>
          </a:r>
          <a:endParaRPr lang="ru-RU" sz="1400" dirty="0" smtClean="0"/>
        </a:p>
        <a:p>
          <a:r>
            <a:rPr lang="ru-RU" sz="1400" dirty="0" err="1" smtClean="0"/>
            <a:t>ность</a:t>
          </a:r>
          <a:endParaRPr lang="ru-RU" sz="1400" dirty="0" smtClean="0"/>
        </a:p>
        <a:p>
          <a:r>
            <a:rPr lang="ru-RU" sz="1400" dirty="0" smtClean="0"/>
            <a:t>воспитания</a:t>
          </a:r>
          <a:endParaRPr lang="ru-RU" sz="1400" dirty="0"/>
        </a:p>
      </dgm:t>
    </dgm:pt>
    <dgm:pt modelId="{CB7C9B1B-CE9B-4A4D-92B2-321846EAE66A}" type="sibTrans" cxnId="{CCD80259-BCA9-4CA2-891F-C9662A79263C}">
      <dgm:prSet/>
      <dgm:spPr/>
      <dgm:t>
        <a:bodyPr/>
        <a:lstStyle/>
        <a:p>
          <a:endParaRPr lang="ru-RU"/>
        </a:p>
      </dgm:t>
    </dgm:pt>
    <dgm:pt modelId="{95BD1622-6EFE-4273-9917-43AC96C6067B}" type="parTrans" cxnId="{CCD80259-BCA9-4CA2-891F-C9662A79263C}">
      <dgm:prSet/>
      <dgm:spPr/>
      <dgm:t>
        <a:bodyPr/>
        <a:lstStyle/>
        <a:p>
          <a:endParaRPr lang="ru-RU"/>
        </a:p>
      </dgm:t>
    </dgm:pt>
    <dgm:pt modelId="{A2AD99C3-6FCF-46C7-9D39-1788C0FEAB04}" type="pres">
      <dgm:prSet presAssocID="{229DC08B-C3C2-4E40-B1E4-BF71B91FA3A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36693-4836-44D5-B88E-44B1F1727ACE}" type="pres">
      <dgm:prSet presAssocID="{229DC08B-C3C2-4E40-B1E4-BF71B91FA3A2}" presName="children" presStyleCnt="0"/>
      <dgm:spPr/>
    </dgm:pt>
    <dgm:pt modelId="{56973513-42E7-4EB6-8008-7FAEB0C2CDFF}" type="pres">
      <dgm:prSet presAssocID="{229DC08B-C3C2-4E40-B1E4-BF71B91FA3A2}" presName="child1group" presStyleCnt="0"/>
      <dgm:spPr/>
    </dgm:pt>
    <dgm:pt modelId="{F99784A1-79E5-48DA-881F-1B3D9B7A4921}" type="pres">
      <dgm:prSet presAssocID="{229DC08B-C3C2-4E40-B1E4-BF71B91FA3A2}" presName="child1" presStyleLbl="bgAcc1" presStyleIdx="0" presStyleCnt="3" custScaleY="129627" custLinFactNeighborX="-37764" custLinFactNeighborY="1314"/>
      <dgm:spPr/>
      <dgm:t>
        <a:bodyPr/>
        <a:lstStyle/>
        <a:p>
          <a:endParaRPr lang="ru-RU"/>
        </a:p>
      </dgm:t>
    </dgm:pt>
    <dgm:pt modelId="{D423E0CF-25BE-4321-8C9A-48953B9D302E}" type="pres">
      <dgm:prSet presAssocID="{229DC08B-C3C2-4E40-B1E4-BF71B91FA3A2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930F-B58F-400C-841D-EC84A4C054FB}" type="pres">
      <dgm:prSet presAssocID="{229DC08B-C3C2-4E40-B1E4-BF71B91FA3A2}" presName="child2group" presStyleCnt="0"/>
      <dgm:spPr/>
    </dgm:pt>
    <dgm:pt modelId="{B972731C-7B59-4F59-BD2E-09182D224354}" type="pres">
      <dgm:prSet presAssocID="{229DC08B-C3C2-4E40-B1E4-BF71B91FA3A2}" presName="child2" presStyleLbl="bgAcc1" presStyleIdx="1" presStyleCnt="3" custScaleY="129846" custLinFactNeighborX="29129" custLinFactNeighborY="-8551"/>
      <dgm:spPr/>
      <dgm:t>
        <a:bodyPr/>
        <a:lstStyle/>
        <a:p>
          <a:endParaRPr lang="ru-RU"/>
        </a:p>
      </dgm:t>
    </dgm:pt>
    <dgm:pt modelId="{1763E1EE-0891-4B23-8689-4222634688DA}" type="pres">
      <dgm:prSet presAssocID="{229DC08B-C3C2-4E40-B1E4-BF71B91FA3A2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C8754-5120-4490-8AF8-5DC3C20C4170}" type="pres">
      <dgm:prSet presAssocID="{229DC08B-C3C2-4E40-B1E4-BF71B91FA3A2}" presName="child3group" presStyleCnt="0"/>
      <dgm:spPr/>
    </dgm:pt>
    <dgm:pt modelId="{B5BB3276-D7AC-47EC-B5E7-74B8C145825E}" type="pres">
      <dgm:prSet presAssocID="{229DC08B-C3C2-4E40-B1E4-BF71B91FA3A2}" presName="child3" presStyleLbl="bgAcc1" presStyleIdx="2" presStyleCnt="3" custScaleY="138219" custLinFactNeighborX="29129" custLinFactNeighborY="5845"/>
      <dgm:spPr/>
      <dgm:t>
        <a:bodyPr/>
        <a:lstStyle/>
        <a:p>
          <a:endParaRPr lang="ru-RU"/>
        </a:p>
      </dgm:t>
    </dgm:pt>
    <dgm:pt modelId="{EF6C4ACF-088E-422D-ABA9-CAC8B8112147}" type="pres">
      <dgm:prSet presAssocID="{229DC08B-C3C2-4E40-B1E4-BF71B91FA3A2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D0467-BB8B-4CBD-82A7-8067F97194B8}" type="pres">
      <dgm:prSet presAssocID="{229DC08B-C3C2-4E40-B1E4-BF71B91FA3A2}" presName="childPlaceholder" presStyleCnt="0"/>
      <dgm:spPr/>
    </dgm:pt>
    <dgm:pt modelId="{00A3A896-4920-43BF-8819-99AD7F1EAA08}" type="pres">
      <dgm:prSet presAssocID="{229DC08B-C3C2-4E40-B1E4-BF71B91FA3A2}" presName="circle" presStyleCnt="0"/>
      <dgm:spPr/>
    </dgm:pt>
    <dgm:pt modelId="{25B949C1-7ABC-4CFB-9CCB-08D5EAC4EB52}" type="pres">
      <dgm:prSet presAssocID="{229DC08B-C3C2-4E40-B1E4-BF71B91FA3A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E9CE-8DF6-4A42-9CF3-21E02492A624}" type="pres">
      <dgm:prSet presAssocID="{229DC08B-C3C2-4E40-B1E4-BF71B91FA3A2}" presName="quadrant2" presStyleLbl="node1" presStyleIdx="1" presStyleCnt="4" custLinFactNeighborX="1336" custLinFactNeighborY="-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2B9A4-E909-4696-91DB-BC72621C4236}" type="pres">
      <dgm:prSet presAssocID="{229DC08B-C3C2-4E40-B1E4-BF71B91FA3A2}" presName="quadrant3" presStyleLbl="node1" presStyleIdx="2" presStyleCnt="4" custLinFactNeighborX="1336" custLinFactNeighborY="-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2FBA-3FDA-457C-BDE1-91528A8D22AC}" type="pres">
      <dgm:prSet presAssocID="{229DC08B-C3C2-4E40-B1E4-BF71B91FA3A2}" presName="quadrant4" presStyleLbl="node1" presStyleIdx="3" presStyleCnt="4" custLinFactNeighborX="242" custLinFactNeighborY="-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22AA8-BE64-4327-A38E-284CCE7880A0}" type="pres">
      <dgm:prSet presAssocID="{229DC08B-C3C2-4E40-B1E4-BF71B91FA3A2}" presName="quadrantPlaceholder" presStyleCnt="0"/>
      <dgm:spPr/>
    </dgm:pt>
    <dgm:pt modelId="{54669B45-61FA-4498-977F-D269EA0B8A9D}" type="pres">
      <dgm:prSet presAssocID="{229DC08B-C3C2-4E40-B1E4-BF71B91FA3A2}" presName="center1" presStyleLbl="fgShp" presStyleIdx="0" presStyleCnt="2"/>
      <dgm:spPr/>
    </dgm:pt>
    <dgm:pt modelId="{F79C41D8-1311-48BA-8AE4-6B72D062F32A}" type="pres">
      <dgm:prSet presAssocID="{229DC08B-C3C2-4E40-B1E4-BF71B91FA3A2}" presName="center2" presStyleLbl="fgShp" presStyleIdx="1" presStyleCnt="2"/>
      <dgm:spPr/>
    </dgm:pt>
  </dgm:ptLst>
  <dgm:cxnLst>
    <dgm:cxn modelId="{FB47E6C4-EA71-407F-9D03-DDB96A74FDDB}" type="presOf" srcId="{229DC08B-C3C2-4E40-B1E4-BF71B91FA3A2}" destId="{A2AD99C3-6FCF-46C7-9D39-1788C0FEAB04}" srcOrd="0" destOrd="0" presId="urn:microsoft.com/office/officeart/2005/8/layout/cycle4"/>
    <dgm:cxn modelId="{D23B601F-068F-451B-97E8-81AAB695C3FF}" srcId="{229DC08B-C3C2-4E40-B1E4-BF71B91FA3A2}" destId="{C72BE835-D99B-42A4-96EF-669941DE1654}" srcOrd="0" destOrd="0" parTransId="{74D52106-0476-4CB7-8FB7-DABF62FDB249}" sibTransId="{6958CD46-8FE6-4F32-85B8-05A40FD39C10}"/>
    <dgm:cxn modelId="{CCD80259-BCA9-4CA2-891F-C9662A79263C}" srcId="{229DC08B-C3C2-4E40-B1E4-BF71B91FA3A2}" destId="{3B2EAA74-27DC-4931-A7AC-46508E0171CB}" srcOrd="3" destOrd="0" parTransId="{95BD1622-6EFE-4273-9917-43AC96C6067B}" sibTransId="{CB7C9B1B-CE9B-4A4D-92B2-321846EAE66A}"/>
    <dgm:cxn modelId="{9BF20B9C-7AA8-40A6-9B07-450336552B60}" srcId="{229DC08B-C3C2-4E40-B1E4-BF71B91FA3A2}" destId="{AA40B7A3-5AE7-4824-A418-515B0C000CD9}" srcOrd="1" destOrd="0" parTransId="{A075361E-16A7-4B20-9401-CC7995F3C0D5}" sibTransId="{70458E4C-6815-48D6-9408-583F07F0836B}"/>
    <dgm:cxn modelId="{B6AB98D0-42F2-485E-A981-26862524A5E1}" type="presOf" srcId="{410367FF-5D68-4ED2-9206-BFA6B4A9EDEA}" destId="{D423E0CF-25BE-4321-8C9A-48953B9D302E}" srcOrd="1" destOrd="0" presId="urn:microsoft.com/office/officeart/2005/8/layout/cycle4"/>
    <dgm:cxn modelId="{C7CC606D-E5B2-43C4-94C2-FEB84898FE0C}" type="presOf" srcId="{C72BE835-D99B-42A4-96EF-669941DE1654}" destId="{25B949C1-7ABC-4CFB-9CCB-08D5EAC4EB52}" srcOrd="0" destOrd="0" presId="urn:microsoft.com/office/officeart/2005/8/layout/cycle4"/>
    <dgm:cxn modelId="{63BA9263-D6F1-4177-8AA3-89D93C9FE6EC}" type="presOf" srcId="{4BA39741-DF6C-4C8A-82B2-03BB4E843E63}" destId="{EF6C4ACF-088E-422D-ABA9-CAC8B8112147}" srcOrd="1" destOrd="0" presId="urn:microsoft.com/office/officeart/2005/8/layout/cycle4"/>
    <dgm:cxn modelId="{A458EB3B-B708-44DD-8B72-AE942E96775E}" type="presOf" srcId="{9174E19C-4FA5-46EB-86A9-2F3D93894723}" destId="{B972731C-7B59-4F59-BD2E-09182D224354}" srcOrd="0" destOrd="0" presId="urn:microsoft.com/office/officeart/2005/8/layout/cycle4"/>
    <dgm:cxn modelId="{01890BDC-CEED-4AB0-91EB-E0825925E733}" srcId="{C72BE835-D99B-42A4-96EF-669941DE1654}" destId="{410367FF-5D68-4ED2-9206-BFA6B4A9EDEA}" srcOrd="0" destOrd="0" parTransId="{5F3479F5-3B35-4DBC-BB72-0C75A5E2B23C}" sibTransId="{DC48136A-2DE5-42DF-A41C-C77A206FB17F}"/>
    <dgm:cxn modelId="{6D285F37-F643-4D26-B938-7C69C4713F19}" type="presOf" srcId="{9174E19C-4FA5-46EB-86A9-2F3D93894723}" destId="{1763E1EE-0891-4B23-8689-4222634688DA}" srcOrd="1" destOrd="0" presId="urn:microsoft.com/office/officeart/2005/8/layout/cycle4"/>
    <dgm:cxn modelId="{8880F1BD-011C-41F3-85B9-02F26C50FFF8}" srcId="{576A24FB-2546-451F-AB7F-BFB7315CF536}" destId="{4BA39741-DF6C-4C8A-82B2-03BB4E843E63}" srcOrd="0" destOrd="0" parTransId="{D6D7F35A-0304-4EB0-918A-4227B5372F3C}" sibTransId="{024DE69B-0095-4207-A9AB-596E9FACEC36}"/>
    <dgm:cxn modelId="{8383FD60-8A23-48D4-8D46-EA353BB3541D}" type="presOf" srcId="{410367FF-5D68-4ED2-9206-BFA6B4A9EDEA}" destId="{F99784A1-79E5-48DA-881F-1B3D9B7A4921}" srcOrd="0" destOrd="0" presId="urn:microsoft.com/office/officeart/2005/8/layout/cycle4"/>
    <dgm:cxn modelId="{C9EBBE49-E95F-4F8A-A3C4-FB4BD9CB8A77}" type="presOf" srcId="{4BA39741-DF6C-4C8A-82B2-03BB4E843E63}" destId="{B5BB3276-D7AC-47EC-B5E7-74B8C145825E}" srcOrd="0" destOrd="0" presId="urn:microsoft.com/office/officeart/2005/8/layout/cycle4"/>
    <dgm:cxn modelId="{09D4A408-D863-4C3C-A440-86F31E5CBA5D}" type="presOf" srcId="{3B2EAA74-27DC-4931-A7AC-46508E0171CB}" destId="{59982FBA-3FDA-457C-BDE1-91528A8D22AC}" srcOrd="0" destOrd="0" presId="urn:microsoft.com/office/officeart/2005/8/layout/cycle4"/>
    <dgm:cxn modelId="{1D0E936A-4CD9-4952-8463-686E38C80180}" type="presOf" srcId="{576A24FB-2546-451F-AB7F-BFB7315CF536}" destId="{F1D2B9A4-E909-4696-91DB-BC72621C4236}" srcOrd="0" destOrd="0" presId="urn:microsoft.com/office/officeart/2005/8/layout/cycle4"/>
    <dgm:cxn modelId="{944F55EB-64B8-431B-AE84-C0EA03CC5510}" srcId="{229DC08B-C3C2-4E40-B1E4-BF71B91FA3A2}" destId="{576A24FB-2546-451F-AB7F-BFB7315CF536}" srcOrd="2" destOrd="0" parTransId="{1E7A67CE-340D-45D1-A55A-87E057C61315}" sibTransId="{DA45C79D-44A0-44DF-B6D8-84E35FE48EB7}"/>
    <dgm:cxn modelId="{DCE790BB-B318-43FF-82DA-3835617EE5F6}" type="presOf" srcId="{AA40B7A3-5AE7-4824-A418-515B0C000CD9}" destId="{95A8E9CE-8DF6-4A42-9CF3-21E02492A624}" srcOrd="0" destOrd="0" presId="urn:microsoft.com/office/officeart/2005/8/layout/cycle4"/>
    <dgm:cxn modelId="{7EF4502F-5A89-4797-98F0-440EDB964291}" srcId="{AA40B7A3-5AE7-4824-A418-515B0C000CD9}" destId="{9174E19C-4FA5-46EB-86A9-2F3D93894723}" srcOrd="0" destOrd="0" parTransId="{A77F76AA-0479-40F6-92B0-4C8060E26068}" sibTransId="{094C1447-DFB0-41CC-B107-DBE0E3AF6B1E}"/>
    <dgm:cxn modelId="{206F8181-E196-4CA2-A49D-2C0BB537728E}" type="presParOf" srcId="{A2AD99C3-6FCF-46C7-9D39-1788C0FEAB04}" destId="{B8F36693-4836-44D5-B88E-44B1F1727ACE}" srcOrd="0" destOrd="0" presId="urn:microsoft.com/office/officeart/2005/8/layout/cycle4"/>
    <dgm:cxn modelId="{F391EFAE-40C5-471D-8C57-13F2B9617166}" type="presParOf" srcId="{B8F36693-4836-44D5-B88E-44B1F1727ACE}" destId="{56973513-42E7-4EB6-8008-7FAEB0C2CDFF}" srcOrd="0" destOrd="0" presId="urn:microsoft.com/office/officeart/2005/8/layout/cycle4"/>
    <dgm:cxn modelId="{77CE6304-8C97-4C13-B7D4-4EAC42628FE6}" type="presParOf" srcId="{56973513-42E7-4EB6-8008-7FAEB0C2CDFF}" destId="{F99784A1-79E5-48DA-881F-1B3D9B7A4921}" srcOrd="0" destOrd="0" presId="urn:microsoft.com/office/officeart/2005/8/layout/cycle4"/>
    <dgm:cxn modelId="{8C1D21B9-457E-4FFA-8D9F-1F2690DAC67C}" type="presParOf" srcId="{56973513-42E7-4EB6-8008-7FAEB0C2CDFF}" destId="{D423E0CF-25BE-4321-8C9A-48953B9D302E}" srcOrd="1" destOrd="0" presId="urn:microsoft.com/office/officeart/2005/8/layout/cycle4"/>
    <dgm:cxn modelId="{1E7E7356-0951-4AA2-A6F5-01B3F530363B}" type="presParOf" srcId="{B8F36693-4836-44D5-B88E-44B1F1727ACE}" destId="{9BF3930F-B58F-400C-841D-EC84A4C054FB}" srcOrd="1" destOrd="0" presId="urn:microsoft.com/office/officeart/2005/8/layout/cycle4"/>
    <dgm:cxn modelId="{FAB595E0-8005-49CD-A4E2-45E7749D5740}" type="presParOf" srcId="{9BF3930F-B58F-400C-841D-EC84A4C054FB}" destId="{B972731C-7B59-4F59-BD2E-09182D224354}" srcOrd="0" destOrd="0" presId="urn:microsoft.com/office/officeart/2005/8/layout/cycle4"/>
    <dgm:cxn modelId="{7F8C68D6-3212-4F54-B301-8DFE9A710A2E}" type="presParOf" srcId="{9BF3930F-B58F-400C-841D-EC84A4C054FB}" destId="{1763E1EE-0891-4B23-8689-4222634688DA}" srcOrd="1" destOrd="0" presId="urn:microsoft.com/office/officeart/2005/8/layout/cycle4"/>
    <dgm:cxn modelId="{8695E22D-43D0-4D0D-91A2-F2F73572559B}" type="presParOf" srcId="{B8F36693-4836-44D5-B88E-44B1F1727ACE}" destId="{054C8754-5120-4490-8AF8-5DC3C20C4170}" srcOrd="2" destOrd="0" presId="urn:microsoft.com/office/officeart/2005/8/layout/cycle4"/>
    <dgm:cxn modelId="{1B18C11E-D948-4F10-824C-7C5E59B0D826}" type="presParOf" srcId="{054C8754-5120-4490-8AF8-5DC3C20C4170}" destId="{B5BB3276-D7AC-47EC-B5E7-74B8C145825E}" srcOrd="0" destOrd="0" presId="urn:microsoft.com/office/officeart/2005/8/layout/cycle4"/>
    <dgm:cxn modelId="{08033FC9-3AF8-4050-A917-D316B23DB153}" type="presParOf" srcId="{054C8754-5120-4490-8AF8-5DC3C20C4170}" destId="{EF6C4ACF-088E-422D-ABA9-CAC8B8112147}" srcOrd="1" destOrd="0" presId="urn:microsoft.com/office/officeart/2005/8/layout/cycle4"/>
    <dgm:cxn modelId="{C1D6A93C-E2E8-4C32-BE91-0A79E52FFA02}" type="presParOf" srcId="{B8F36693-4836-44D5-B88E-44B1F1727ACE}" destId="{57AD0467-BB8B-4CBD-82A7-8067F97194B8}" srcOrd="3" destOrd="0" presId="urn:microsoft.com/office/officeart/2005/8/layout/cycle4"/>
    <dgm:cxn modelId="{2178B23E-8851-4F6C-95C0-782C401D31A7}" type="presParOf" srcId="{A2AD99C3-6FCF-46C7-9D39-1788C0FEAB04}" destId="{00A3A896-4920-43BF-8819-99AD7F1EAA08}" srcOrd="1" destOrd="0" presId="urn:microsoft.com/office/officeart/2005/8/layout/cycle4"/>
    <dgm:cxn modelId="{FC551B45-69B4-490C-BAFA-05E292A7E420}" type="presParOf" srcId="{00A3A896-4920-43BF-8819-99AD7F1EAA08}" destId="{25B949C1-7ABC-4CFB-9CCB-08D5EAC4EB52}" srcOrd="0" destOrd="0" presId="urn:microsoft.com/office/officeart/2005/8/layout/cycle4"/>
    <dgm:cxn modelId="{F2394D11-8BA4-413E-A602-0B63B80C2611}" type="presParOf" srcId="{00A3A896-4920-43BF-8819-99AD7F1EAA08}" destId="{95A8E9CE-8DF6-4A42-9CF3-21E02492A624}" srcOrd="1" destOrd="0" presId="urn:microsoft.com/office/officeart/2005/8/layout/cycle4"/>
    <dgm:cxn modelId="{E081B765-A13E-4D31-B12F-6DF931C0AEB5}" type="presParOf" srcId="{00A3A896-4920-43BF-8819-99AD7F1EAA08}" destId="{F1D2B9A4-E909-4696-91DB-BC72621C4236}" srcOrd="2" destOrd="0" presId="urn:microsoft.com/office/officeart/2005/8/layout/cycle4"/>
    <dgm:cxn modelId="{DB49507F-65BA-433C-862F-BD10E4FD92F8}" type="presParOf" srcId="{00A3A896-4920-43BF-8819-99AD7F1EAA08}" destId="{59982FBA-3FDA-457C-BDE1-91528A8D22AC}" srcOrd="3" destOrd="0" presId="urn:microsoft.com/office/officeart/2005/8/layout/cycle4"/>
    <dgm:cxn modelId="{C342766B-D492-4531-ABC0-C5689FD657F5}" type="presParOf" srcId="{00A3A896-4920-43BF-8819-99AD7F1EAA08}" destId="{BF322AA8-BE64-4327-A38E-284CCE7880A0}" srcOrd="4" destOrd="0" presId="urn:microsoft.com/office/officeart/2005/8/layout/cycle4"/>
    <dgm:cxn modelId="{1BBE849C-C5DA-4C02-852E-D5A5F8F31C3D}" type="presParOf" srcId="{A2AD99C3-6FCF-46C7-9D39-1788C0FEAB04}" destId="{54669B45-61FA-4498-977F-D269EA0B8A9D}" srcOrd="2" destOrd="0" presId="urn:microsoft.com/office/officeart/2005/8/layout/cycle4"/>
    <dgm:cxn modelId="{C8AD21FF-9C7E-449B-BB2F-890CC35E5029}" type="presParOf" srcId="{A2AD99C3-6FCF-46C7-9D39-1788C0FEAB04}" destId="{F79C41D8-1311-48BA-8AE4-6B72D062F32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7997-844A-46F0-BDF0-3356640F7B4A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916D-CDF4-4551-9042-1A2A3350F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97699-070B-4529-8022-E321ECD43C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4FBE-E3F4-4318-B714-1E11964A8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«Семейное и детское неблагополучие: проблемы и пути решения»</a:t>
            </a:r>
            <a:endParaRPr lang="ru-RU" i="1" dirty="0">
              <a:solidFill>
                <a:srgbClr val="00206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071810"/>
            <a:ext cx="3929090" cy="314327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Жантуева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Хадижат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Бадруддиновна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Социальный педагог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МКОУ «СОШ №28»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г.о. Нальчик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20157. 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51" name="Picture 3" descr="http://www.intim-news.ru/images/stories/uzn_1336624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352425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Бродяжничество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34.ua/uploads/posts/2012-02/1328878010_deti-ul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714750" cy="2562226"/>
          </a:xfrm>
          <a:prstGeom prst="rect">
            <a:avLst/>
          </a:prstGeom>
          <a:noFill/>
        </p:spPr>
      </p:pic>
      <p:pic>
        <p:nvPicPr>
          <p:cNvPr id="15364" name="Picture 4" descr="http://krosha.net/wp-content/uploads/2010/06/dity_vuly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2786082" cy="2071690"/>
          </a:xfrm>
          <a:prstGeom prst="rect">
            <a:avLst/>
          </a:prstGeom>
          <a:noFill/>
        </p:spPr>
      </p:pic>
      <p:pic>
        <p:nvPicPr>
          <p:cNvPr id="15366" name="Picture 6" descr="Малолетние бродяги попрятались от социальных служб Мариупо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286124"/>
            <a:ext cx="3810000" cy="2857500"/>
          </a:xfrm>
          <a:prstGeom prst="rect">
            <a:avLst/>
          </a:prstGeom>
          <a:noFill/>
        </p:spPr>
      </p:pic>
      <p:pic>
        <p:nvPicPr>
          <p:cNvPr id="15368" name="Picture 8" descr="http://z-city.com.ua/images/pictures/authors/7018/7358/jpg-(article-picture1).jpg?key=d5lpwbcclff2pvl3zwhb41pt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66"/>
            <a:ext cx="3381375" cy="26574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   </a:t>
            </a:r>
            <a:r>
              <a:rPr lang="ru-RU" i="1" dirty="0" smtClean="0"/>
              <a:t>сверхзанятость родителей;</a:t>
            </a:r>
          </a:p>
          <a:p>
            <a:r>
              <a:rPr lang="ru-RU" i="1" dirty="0" smtClean="0"/>
              <a:t>-    конфликтная ситуация в семье;</a:t>
            </a:r>
          </a:p>
          <a:p>
            <a:r>
              <a:rPr lang="ru-RU" i="1" dirty="0" smtClean="0"/>
              <a:t>-    пьянство родителей;</a:t>
            </a:r>
          </a:p>
          <a:p>
            <a:r>
              <a:rPr lang="ru-RU" i="1" dirty="0" smtClean="0"/>
              <a:t>-    случаи жестокого обращения с детьми </a:t>
            </a:r>
          </a:p>
          <a:p>
            <a:pPr>
              <a:buNone/>
            </a:pPr>
            <a:r>
              <a:rPr lang="ru-RU" i="1" dirty="0" smtClean="0"/>
              <a:t>        Физического, психического,                                       </a:t>
            </a:r>
          </a:p>
          <a:p>
            <a:pPr>
              <a:buNone/>
            </a:pPr>
            <a:r>
              <a:rPr lang="ru-RU" i="1" dirty="0" smtClean="0"/>
              <a:t>        сексуального насилия);</a:t>
            </a:r>
          </a:p>
          <a:p>
            <a:r>
              <a:rPr lang="ru-RU" i="1" dirty="0" smtClean="0"/>
              <a:t>-    отсутствие в семье благоприятной </a:t>
            </a:r>
          </a:p>
          <a:p>
            <a:pPr>
              <a:buNone/>
            </a:pPr>
            <a:r>
              <a:rPr lang="ru-RU" i="1" dirty="0" smtClean="0"/>
              <a:t>        эмоциональной атмосферы;</a:t>
            </a:r>
          </a:p>
          <a:p>
            <a:r>
              <a:rPr lang="ru-RU" i="1" dirty="0" smtClean="0"/>
              <a:t>-    ошибки родителей в воспитании детей;</a:t>
            </a:r>
          </a:p>
          <a:p>
            <a:r>
              <a:rPr lang="ru-RU" i="1" dirty="0" smtClean="0"/>
              <a:t>-    особенности подросткового возраста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Другие причины разрыва семейных связей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1</a:t>
            </a:r>
            <a:r>
              <a:rPr lang="ru-RU" i="1" dirty="0" smtClean="0"/>
              <a:t>. Материально-бытовые условия;</a:t>
            </a:r>
          </a:p>
          <a:p>
            <a:r>
              <a:rPr lang="ru-RU" i="1" dirty="0" smtClean="0"/>
              <a:t>2. Эмоционально-нравственный климат;</a:t>
            </a:r>
          </a:p>
          <a:p>
            <a:r>
              <a:rPr lang="ru-RU" i="1" dirty="0" smtClean="0"/>
              <a:t>3. Режим дня ребенка в семье;</a:t>
            </a:r>
          </a:p>
          <a:p>
            <a:r>
              <a:rPr lang="ru-RU" i="1" dirty="0" smtClean="0"/>
              <a:t>4. Методы и приемы воздействия </a:t>
            </a:r>
          </a:p>
          <a:p>
            <a:pPr>
              <a:buNone/>
            </a:pPr>
            <a:r>
              <a:rPr lang="ru-RU" i="1" dirty="0" smtClean="0"/>
              <a:t>      взрослых  на детей;</a:t>
            </a:r>
          </a:p>
          <a:p>
            <a:r>
              <a:rPr lang="ru-RU" i="1" dirty="0" smtClean="0"/>
              <a:t>5. Семейный досуг; </a:t>
            </a:r>
          </a:p>
          <a:p>
            <a:r>
              <a:rPr lang="ru-RU" i="1" dirty="0" smtClean="0"/>
              <a:t>6. Уровень педагогической </a:t>
            </a:r>
          </a:p>
          <a:p>
            <a:pPr>
              <a:buNone/>
            </a:pPr>
            <a:r>
              <a:rPr lang="ru-RU" i="1" dirty="0" smtClean="0"/>
              <a:t>      культуры родителей.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C34AB"/>
                </a:solidFill>
              </a:rPr>
              <a:t>Специалисту  следует  знать:</a:t>
            </a:r>
            <a:endParaRPr lang="ru-RU" sz="2800" i="1" dirty="0">
              <a:solidFill>
                <a:srgbClr val="CC34AB"/>
              </a:solidFill>
            </a:endParaRPr>
          </a:p>
        </p:txBody>
      </p:sp>
      <p:pic>
        <p:nvPicPr>
          <p:cNvPr id="19458" name="Picture 2" descr="http://t0.gstatic.com/images?q=tbn:ANd9GcSIk6W3E3GijvSasjaM8w2wSwSc7hCJS4aUeeyykb1uiWKyMM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714644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lvl="0" algn="ctr"/>
            <a:r>
              <a:rPr lang="ru-RU" dirty="0" smtClean="0"/>
              <a:t>Диагностика семейного неблагополучия. 	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наблюдения специалистов;</a:t>
            </a:r>
          </a:p>
          <a:p>
            <a:pPr lvl="0"/>
            <a:r>
              <a:rPr lang="ru-RU" dirty="0" smtClean="0"/>
              <a:t>анкетирование детей и родителей;</a:t>
            </a:r>
          </a:p>
          <a:p>
            <a:pPr lvl="0"/>
            <a:r>
              <a:rPr lang="ru-RU" dirty="0" smtClean="0"/>
              <a:t>опросы соседей;</a:t>
            </a:r>
          </a:p>
          <a:p>
            <a:pPr lvl="0"/>
            <a:r>
              <a:rPr lang="ru-RU" dirty="0" smtClean="0"/>
              <a:t>тесты;</a:t>
            </a:r>
          </a:p>
          <a:p>
            <a:pPr lvl="0"/>
            <a:r>
              <a:rPr lang="ru-RU" dirty="0" smtClean="0"/>
              <a:t>интервью узких специалистов;</a:t>
            </a:r>
          </a:p>
          <a:p>
            <a:pPr lvl="0"/>
            <a:r>
              <a:rPr lang="ru-RU" dirty="0" smtClean="0"/>
              <a:t>мини-консилиумы;</a:t>
            </a:r>
          </a:p>
          <a:p>
            <a:pPr lvl="0"/>
            <a:r>
              <a:rPr lang="ru-RU" dirty="0" smtClean="0"/>
              <a:t>тренинги;</a:t>
            </a:r>
          </a:p>
          <a:p>
            <a:pPr lvl="0"/>
            <a:r>
              <a:rPr lang="ru-RU" dirty="0" smtClean="0"/>
              <a:t>анализ документов;</a:t>
            </a:r>
          </a:p>
          <a:p>
            <a:pPr lvl="0"/>
            <a:r>
              <a:rPr lang="ru-RU" dirty="0" smtClean="0"/>
              <a:t>составление списка неблагополучных семей;</a:t>
            </a:r>
          </a:p>
          <a:p>
            <a:pPr lvl="0"/>
            <a:r>
              <a:rPr lang="ru-RU" dirty="0" smtClean="0"/>
              <a:t>заявки семьи на оказание помощи;</a:t>
            </a:r>
          </a:p>
          <a:p>
            <a:pPr lvl="0"/>
            <a:r>
              <a:rPr lang="ru-RU" dirty="0" smtClean="0"/>
              <a:t>анализ состояния здоровья детей;</a:t>
            </a:r>
          </a:p>
          <a:p>
            <a:pPr lvl="0"/>
            <a:r>
              <a:rPr lang="ru-RU" dirty="0" smtClean="0"/>
              <a:t>анализ развития, успеваемости.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Формы работы с неблагополучной семьей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mahachkala57.dagschool.com/_http_schools/1744/mahachkala57/admin/ckfinder/core/connector/php/connector.phpfck_user_files/images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советы по преодолению сложных жизненных ситуаций;</a:t>
            </a:r>
          </a:p>
          <a:p>
            <a:pPr lvl="0"/>
            <a:r>
              <a:rPr lang="ru-RU" i="1" dirty="0" smtClean="0"/>
              <a:t>консультации специалистов;</a:t>
            </a:r>
          </a:p>
          <a:p>
            <a:pPr lvl="0"/>
            <a:r>
              <a:rPr lang="ru-RU" i="1" dirty="0" smtClean="0"/>
              <a:t>семейная терапия;</a:t>
            </a:r>
          </a:p>
          <a:p>
            <a:pPr lvl="0"/>
            <a:r>
              <a:rPr lang="ru-RU" i="1" dirty="0" smtClean="0"/>
              <a:t>индивидуальные беседы;</a:t>
            </a:r>
          </a:p>
          <a:p>
            <a:pPr lvl="0"/>
            <a:r>
              <a:rPr lang="ru-RU" i="1" dirty="0" smtClean="0"/>
              <a:t>психотерапия;</a:t>
            </a:r>
          </a:p>
          <a:p>
            <a:pPr lvl="0"/>
            <a:r>
              <a:rPr lang="ru-RU" i="1" dirty="0" smtClean="0"/>
              <a:t>родительские собрания на дому. 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Индивидуальная помощь неблагополучной семье. </a:t>
            </a:r>
          </a:p>
        </p:txBody>
      </p:sp>
      <p:pic>
        <p:nvPicPr>
          <p:cNvPr id="4" name="Picture 4" descr="http://cs5822.userapi.com/g32512928/a_19bf8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429132"/>
            <a:ext cx="2047876" cy="150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72573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Занятия 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 молодыми 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классными руководителями.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зам. директора по ВР , 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err="1" smtClean="0">
                <a:solidFill>
                  <a:srgbClr val="002060"/>
                </a:solidFill>
                <a:latin typeface="Monotype Corsiva" pitchFamily="66" charset="0"/>
              </a:rPr>
              <a:t>Чабдарова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С.Р.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Documents and Settings\CA\Рабочий стол\Моя\Фото с семинара\P106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108852" cy="3090870"/>
          </a:xfrm>
          <a:prstGeom prst="rect">
            <a:avLst/>
          </a:prstGeom>
          <a:noFill/>
        </p:spPr>
      </p:pic>
      <p:pic>
        <p:nvPicPr>
          <p:cNvPr id="8" name="Picture 3" descr="C:\Documents and Settings\CA\Рабочий стол\Моя\Фото с семинара\P106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5037546" cy="2947994"/>
          </a:xfrm>
          <a:prstGeom prst="rect">
            <a:avLst/>
          </a:prstGeom>
          <a:noFill/>
        </p:spPr>
      </p:pic>
      <p:pic>
        <p:nvPicPr>
          <p:cNvPr id="13314" name="Picture 2" descr="http://900igr.net/datas/chelovek/Prava-rebjonka.files/0011-011-Schastja-i-solntsa-vam-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3764">
            <a:off x="500034" y="3857628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297106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>
                <a:solidFill>
                  <a:srgbClr val="002060"/>
                </a:solidFill>
              </a:rPr>
              <a:t>Профилактическая работа с детьми группы риска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588224" y="3000372"/>
            <a:ext cx="2088232" cy="30069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Врач нарколог РНД</a:t>
            </a:r>
          </a:p>
          <a:p>
            <a:pPr>
              <a:buNone/>
            </a:pPr>
            <a:r>
              <a:rPr lang="ru-RU" sz="1400" dirty="0" err="1" smtClean="0"/>
              <a:t>Пачев</a:t>
            </a:r>
            <a:r>
              <a:rPr lang="ru-RU" sz="1400" dirty="0" smtClean="0"/>
              <a:t> А.А.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Сотрудник </a:t>
            </a:r>
          </a:p>
          <a:p>
            <a:pPr>
              <a:buNone/>
            </a:pPr>
            <a:r>
              <a:rPr lang="ru-RU" sz="1400" dirty="0" err="1" smtClean="0"/>
              <a:t>госнаркоконтроля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Давыдова И.Г.</a:t>
            </a:r>
          </a:p>
          <a:p>
            <a:endParaRPr lang="ru-RU" sz="1400" dirty="0"/>
          </a:p>
        </p:txBody>
      </p:sp>
      <p:pic>
        <p:nvPicPr>
          <p:cNvPr id="41993" name="Picture 9" descr="C:\Documents and Settings\CA\Рабочий стол\Соц. работа\ФОТО СОЦ\P1050457.JPG"/>
          <p:cNvPicPr>
            <a:picLocks noChangeAspect="1" noChangeArrowheads="1"/>
          </p:cNvPicPr>
          <p:nvPr/>
        </p:nvPicPr>
        <p:blipFill>
          <a:blip r:embed="rId2" cstate="print"/>
          <a:srcRect r="33415"/>
          <a:stretch>
            <a:fillRect/>
          </a:stretch>
        </p:blipFill>
        <p:spPr bwMode="auto">
          <a:xfrm>
            <a:off x="3995936" y="2924944"/>
            <a:ext cx="2663726" cy="3069782"/>
          </a:xfrm>
          <a:prstGeom prst="rect">
            <a:avLst/>
          </a:prstGeom>
          <a:noFill/>
        </p:spPr>
      </p:pic>
      <p:pic>
        <p:nvPicPr>
          <p:cNvPr id="19" name="Picture 2" descr="http://img0.liveinternet.ru/images/attach/c/5/86/913/86913488_schastlivoe_detstvo_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143140" cy="2714644"/>
          </a:xfrm>
          <a:prstGeom prst="rect">
            <a:avLst/>
          </a:prstGeom>
          <a:noFill/>
        </p:spPr>
      </p:pic>
      <p:pic>
        <p:nvPicPr>
          <p:cNvPr id="7" name="Picture 2" descr="\\home64\общая папка\Жантуева Х.Б\ФОТО. СПОРТ\DSC03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4169436" cy="2523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481328"/>
            <a:ext cx="4257676" cy="4525963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ознакомление с психолого-педагогической литературой;</a:t>
            </a:r>
          </a:p>
          <a:p>
            <a:pPr lvl="0"/>
            <a:r>
              <a:rPr lang="ru-RU" i="1" dirty="0" smtClean="0"/>
              <a:t>обобщение, обогащение и осмысление успешного воспитательного опыта родителей;</a:t>
            </a:r>
          </a:p>
          <a:p>
            <a:pPr lvl="0"/>
            <a:r>
              <a:rPr lang="ru-RU" i="1" dirty="0" smtClean="0"/>
              <a:t>семинары для учителей и родителей;</a:t>
            </a:r>
          </a:p>
          <a:p>
            <a:pPr lvl="0"/>
            <a:r>
              <a:rPr lang="ru-RU" i="1" dirty="0" smtClean="0"/>
              <a:t>лектории для подростков;</a:t>
            </a:r>
          </a:p>
          <a:p>
            <a:pPr lvl="0"/>
            <a:r>
              <a:rPr lang="ru-RU" i="1" dirty="0" smtClean="0"/>
              <a:t>устройство на работу; </a:t>
            </a:r>
          </a:p>
          <a:p>
            <a:pPr lvl="0"/>
            <a:r>
              <a:rPr lang="ru-RU" i="1" dirty="0" smtClean="0"/>
              <a:t>летний лагерь;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Профилактика семейного неблагополучия.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CA\Рабочий стол\Соц. работа\ФОТО СОЦ\P104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786214" cy="2786082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QeGA0gf5HVkQzVz7H7ZeMeqDC8oYAYTKRmW6MNfFmPv9dDin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0"/>
            <a:ext cx="4186238" cy="28574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Диспут 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«Проблема отцов и детей в современном обществе»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7167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(11кл.)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Кл. руководитель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Жантуева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 Х.Б. </a:t>
            </a:r>
            <a:endParaRPr lang="ru-RU" b="1" dirty="0"/>
          </a:p>
        </p:txBody>
      </p:sp>
      <p:pic>
        <p:nvPicPr>
          <p:cNvPr id="7170" name="Picture 2" descr="http://cshop.ru/images/baby-sun-care-logo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7071">
            <a:off x="782587" y="4230493"/>
            <a:ext cx="2603324" cy="2138670"/>
          </a:xfrm>
          <a:prstGeom prst="rect">
            <a:avLst/>
          </a:prstGeom>
          <a:noFill/>
        </p:spPr>
      </p:pic>
      <p:pic>
        <p:nvPicPr>
          <p:cNvPr id="7" name="Picture 3" descr="\\home64\общая папка\Жантуева Х.Б\семья\IMG_7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881404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4" descr="\\home64\общая папка\Жантуева Х.Б\семья\IMG_761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5026504" cy="3085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Кл. час: «Трудные дети: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кто они, причины их появления».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CA\Рабочий стол\Моя\Фото с семинара\P106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267"/>
          <a:stretch>
            <a:fillRect/>
          </a:stretch>
        </p:blipFill>
        <p:spPr bwMode="auto">
          <a:xfrm>
            <a:off x="4429124" y="3071810"/>
            <a:ext cx="4031308" cy="3448060"/>
          </a:xfrm>
          <a:prstGeom prst="rect">
            <a:avLst/>
          </a:prstGeom>
          <a:noFill/>
        </p:spPr>
      </p:pic>
      <p:pic>
        <p:nvPicPr>
          <p:cNvPr id="4" name="Picture 2" descr="C:\Documents and Settings\CA\Рабочий стол\Моя\Фото с семинара\P106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894538" cy="3019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500174"/>
            <a:ext cx="4071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(7кл.)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Кл. руководитель: </a:t>
            </a:r>
            <a:r>
              <a:rPr lang="ru-RU" sz="1600" dirty="0" err="1" smtClean="0">
                <a:solidFill>
                  <a:srgbClr val="C00000"/>
                </a:solidFill>
              </a:rPr>
              <a:t>Маремкулова</a:t>
            </a:r>
            <a:r>
              <a:rPr lang="ru-RU" sz="1600" dirty="0" smtClean="0">
                <a:solidFill>
                  <a:srgbClr val="C00000"/>
                </a:solidFill>
              </a:rPr>
              <a:t> Л.И..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t2.gstatic.com/images?q=tbn:ANd9GcQNN_NtJMbtqddznYH5qEKmAdNOsFlfjPK29G0EydRMy4lbvVc6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3068414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81329"/>
            <a:ext cx="1785950" cy="2804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8604"/>
            <a:ext cx="4114800" cy="5572164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“Дети – это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наша старость.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Правильное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воспитание - это наша счастливая старость, плохое воспитание - это будущее горе, это наши слезы, это наша вина перед другими людьми, перед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всей страной”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А. С. Макаренко.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24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2" name="Picture 2" descr="http://t2.gstatic.com/images?q=tbn:ANd9GcQe11mFqh3y8fwhyH1Papf_JbIlI06Z-vo9VWIEWh3136BOY8_c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286148" cy="2000264"/>
          </a:xfrm>
          <a:prstGeom prst="rect">
            <a:avLst/>
          </a:prstGeom>
          <a:noFill/>
        </p:spPr>
      </p:pic>
      <p:pic>
        <p:nvPicPr>
          <p:cNvPr id="25606" name="Picture 6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3766" y="-4500619"/>
            <a:ext cx="3714776" cy="2326170"/>
          </a:xfrm>
          <a:prstGeom prst="rect">
            <a:avLst/>
          </a:prstGeom>
          <a:noFill/>
        </p:spPr>
      </p:pic>
      <p:pic>
        <p:nvPicPr>
          <p:cNvPr id="7" name="Picture 6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3766" y="-4500618"/>
            <a:ext cx="3714776" cy="2326170"/>
          </a:xfrm>
          <a:prstGeom prst="rect">
            <a:avLst/>
          </a:prstGeom>
          <a:noFill/>
        </p:spPr>
      </p:pic>
      <p:pic>
        <p:nvPicPr>
          <p:cNvPr id="9" name="Picture 8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3500462" cy="2357454"/>
          </a:xfrm>
          <a:prstGeom prst="rect">
            <a:avLst/>
          </a:prstGeom>
          <a:noFill/>
        </p:spPr>
      </p:pic>
      <p:pic>
        <p:nvPicPr>
          <p:cNvPr id="25604" name="Picture 4" descr="http://t2.gstatic.com/images?q=tbn:ANd9GcSOqEKVfhAQxqgOtxFdOf2zWwpIaxAHnXg014HnqzTjmZ6LKeo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357430"/>
            <a:ext cx="2905127" cy="193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00174"/>
            <a:ext cx="4286280" cy="45071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институт приемной семьи;</a:t>
            </a:r>
          </a:p>
          <a:p>
            <a:pPr lvl="0"/>
            <a:r>
              <a:rPr lang="ru-RU" i="1" dirty="0" smtClean="0"/>
              <a:t>институт молодой семьи;</a:t>
            </a:r>
          </a:p>
          <a:p>
            <a:pPr lvl="0"/>
            <a:r>
              <a:rPr lang="ru-RU" i="1" dirty="0" smtClean="0"/>
              <a:t>детские приюты; </a:t>
            </a:r>
          </a:p>
          <a:p>
            <a:pPr lvl="0"/>
            <a:r>
              <a:rPr lang="ru-RU" i="1" dirty="0" smtClean="0"/>
              <a:t>акции милосердия;</a:t>
            </a:r>
          </a:p>
          <a:p>
            <a:pPr lvl="0"/>
            <a:r>
              <a:rPr lang="ru-RU" i="1" dirty="0" smtClean="0"/>
              <a:t>материальная поддержка;</a:t>
            </a:r>
          </a:p>
          <a:p>
            <a:pPr lvl="0"/>
            <a:r>
              <a:rPr lang="ru-RU" i="1" dirty="0" smtClean="0"/>
              <a:t>привлечение спонсорской помощи;</a:t>
            </a:r>
          </a:p>
          <a:p>
            <a:pPr lvl="0"/>
            <a:r>
              <a:rPr lang="ru-RU" i="1" dirty="0" smtClean="0"/>
              <a:t>лишение родительских прав. 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785810"/>
          </a:xfrm>
        </p:spPr>
        <p:txBody>
          <a:bodyPr>
            <a:noAutofit/>
          </a:bodyPr>
          <a:lstStyle/>
          <a:p>
            <a:pPr lvl="0" algn="ctr"/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Помощь общества неблагополучным семьям. 	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7170" name="Picture 2" descr="http://ganc-chas.by/get_img?ImageRatio=50&amp;ImageId=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214710" cy="2143140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RHcIZkk8uhT1DwI-HD6wIXHOAXRr8-zTCtgRRTy9GyiwAGwX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21471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Autofit/>
          </a:bodyPr>
          <a:lstStyle/>
          <a:p>
            <a:pPr lvl="0"/>
            <a:r>
              <a:rPr lang="ru-RU" sz="1400" i="1" dirty="0" smtClean="0"/>
              <a:t>Никогда не предпринимайте воспитательных воздействий в плохом настроении. </a:t>
            </a:r>
          </a:p>
          <a:p>
            <a:pPr lvl="0"/>
            <a:r>
              <a:rPr lang="ru-RU" sz="1400" i="1" dirty="0" smtClean="0"/>
              <a:t>Четко и ясно определите для себя, чего Вы хотите от семьи, узнайте, что думает семья по этому поводу, постарайтесь убедить её в том, что Ваши цели — это, прежде всего, их цели. </a:t>
            </a:r>
          </a:p>
          <a:p>
            <a:pPr lvl="0"/>
            <a:r>
              <a:rPr lang="ru-RU" sz="1400" i="1" dirty="0" smtClean="0"/>
              <a:t>Не берите все на себя, предоставьте семье самостоятельность, не обязательно контролировать и оценивать каждый их шаг. </a:t>
            </a:r>
          </a:p>
          <a:p>
            <a:pPr lvl="0"/>
            <a:r>
              <a:rPr lang="ru-RU" sz="1400" i="1" dirty="0" smtClean="0"/>
              <a:t>Не давайте окончательных готовых рецептов и рекомендаций. Не поучайте родителей, а показывайте возможные пути преодоления трудностей, разбирайте правильные и ложные решения, ведущие к цели. </a:t>
            </a:r>
          </a:p>
          <a:p>
            <a:pPr lvl="0"/>
            <a:r>
              <a:rPr lang="ru-RU" sz="1400" i="1" dirty="0" smtClean="0"/>
              <a:t>Специалист обязан поощрять успехи, замечать даже незначительные рост  и достижения детей из неблагополучных семей. </a:t>
            </a:r>
          </a:p>
          <a:p>
            <a:pPr lvl="0"/>
            <a:r>
              <a:rPr lang="ru-RU" sz="1400" i="1" dirty="0" smtClean="0"/>
              <a:t>Если есть ошибки, неверные действия, укажите на них. Дайте оценку и сделайте  паузу, чтобы семья осознала услышанное. </a:t>
            </a:r>
          </a:p>
          <a:p>
            <a:pPr lvl="0"/>
            <a:r>
              <a:rPr lang="ru-RU" sz="1400" i="1" dirty="0" smtClean="0"/>
              <a:t>Дайте понять семье, что сочувствуете ей, верите в нее, хорошего мнения о ней, не  смотря на оплошности родителей. </a:t>
            </a:r>
          </a:p>
          <a:p>
            <a:pPr lvl="0"/>
            <a:r>
              <a:rPr lang="ru-RU" sz="1400" i="1" dirty="0" smtClean="0"/>
              <a:t>Классный руководитель обязан формировать в себе внутреннюю устойчивость, позитивное восприятие фактов. Такая устойчивость позиции позволяет человеку не приспосабливаться к обстоятельствам, а учитывать их и изменять в соответствии  нравственным нормам жизни. </a:t>
            </a:r>
          </a:p>
          <a:p>
            <a:pPr lvl="0"/>
            <a:r>
              <a:rPr lang="ru-RU" sz="1400" i="1" dirty="0" smtClean="0"/>
              <a:t>Не показывайте, что Вы пришли в семью перевоспитывать родителей. Действуйте  в логике системы “перспективных линий” — от дальней перспективы к средней и от нее к сегодняшней. 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Советы при работе с неблагополучной семьей: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выступает не состав и структура семьи, не уровень ее материального достатка, а сформировавшийся в ней </a:t>
            </a:r>
            <a:r>
              <a:rPr lang="ru-RU" i="1" dirty="0" smtClean="0">
                <a:solidFill>
                  <a:srgbClr val="C00000"/>
                </a:solidFill>
              </a:rPr>
              <a:t>психологический климат.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Главнейшим фактором благополучия семьи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vsemje.ru/assets/images/upload/articles/5.03.2012/1/v-krugu-semj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928934"/>
            <a:ext cx="5715000" cy="3390900"/>
          </a:xfrm>
          <a:prstGeom prst="rect">
            <a:avLst/>
          </a:prstGeom>
          <a:noFill/>
        </p:spPr>
      </p:pic>
      <p:pic>
        <p:nvPicPr>
          <p:cNvPr id="4" name="Picture 2" descr="http://nvk1.ru/images/afisha/poster/.thumb/tmm400x400_31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4753">
            <a:off x="357158" y="3714752"/>
            <a:ext cx="2571736" cy="260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2285992"/>
            <a:ext cx="6215106" cy="3721299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00"/>
                </a:solidFill>
              </a:rPr>
              <a:t>Спасибо за внимание !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kolobok154.ucoz.ru/1303195692_prevyuprav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bs-angarsk.ru/images/stories/kids/Slovotvorchestvo/Den_semi/DSem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«Все счастливые семьи счастливы                                                                 .                                                 одинаково!»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9458" name="Picture 2" descr="http://lemur59.ru/sites/default/files/images/x_cace46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4855">
            <a:off x="448147" y="1147366"/>
            <a:ext cx="5286412" cy="3357586"/>
          </a:xfrm>
          <a:prstGeom prst="rect">
            <a:avLst/>
          </a:prstGeom>
          <a:noFill/>
        </p:spPr>
      </p:pic>
      <p:pic>
        <p:nvPicPr>
          <p:cNvPr id="2050" name="Picture 2" descr="http://www.vsemje.ru/assets/images/upload/articles/5.03.2012/1/v-krugu-semj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4143404" cy="2571768"/>
          </a:xfrm>
          <a:prstGeom prst="rect">
            <a:avLst/>
          </a:prstGeom>
          <a:noFill/>
        </p:spPr>
      </p:pic>
      <p:pic>
        <p:nvPicPr>
          <p:cNvPr id="2052" name="Picture 4" descr="http://www.lipako.ru/uploads/posts/2012-06/1339074094_schastlivaya-sem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937">
            <a:off x="5226914" y="1645912"/>
            <a:ext cx="350046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Конфликтная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Аморальная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Педагогически </a:t>
            </a:r>
          </a:p>
          <a:p>
            <a:pPr>
              <a:buNone/>
            </a:pPr>
            <a:r>
              <a:rPr lang="ru-RU" b="1" i="1" dirty="0" smtClean="0"/>
              <a:t>  несостоятельная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Асоциальная семья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Типы неблагополучных семей: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harmoniewoman.ru/wp-content/uploads/2012/11/%D1%80%D0%B0%D0%B7%D0%B2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3929090" cy="2976550"/>
          </a:xfrm>
          <a:prstGeom prst="rect">
            <a:avLst/>
          </a:prstGeom>
          <a:noFill/>
        </p:spPr>
      </p:pic>
      <p:pic>
        <p:nvPicPr>
          <p:cNvPr id="5124" name="Picture 4" descr="http://fedpress.ru/sites/fedpress/files/koshik85/news/x_5abfcb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048000" cy="2286001"/>
          </a:xfrm>
          <a:prstGeom prst="rect">
            <a:avLst/>
          </a:prstGeom>
          <a:noFill/>
        </p:spPr>
      </p:pic>
      <p:pic>
        <p:nvPicPr>
          <p:cNvPr id="5126" name="Picture 6" descr="http://www.mk.ru/upload/iblock_mk/475/71/55/43/DETAIL_PICTURE_561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3643338" cy="260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3115"/>
            <a:ext cx="4500594" cy="17859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3286148" cy="158272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Кризисные явления в социально-экономической сфере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static.newsland.com/news_images/711/big_71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381250" cy="1790701"/>
          </a:xfrm>
          <a:prstGeom prst="rect">
            <a:avLst/>
          </a:prstGeom>
          <a:noFill/>
        </p:spPr>
      </p:pic>
      <p:pic>
        <p:nvPicPr>
          <p:cNvPr id="23558" name="Picture 6" descr="http://www.kartoshka.com/upload/iblock/d20/image_0006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642918"/>
            <a:ext cx="1905000" cy="2705100"/>
          </a:xfrm>
          <a:prstGeom prst="rect">
            <a:avLst/>
          </a:prstGeom>
          <a:noFill/>
        </p:spPr>
      </p:pic>
      <p:pic>
        <p:nvPicPr>
          <p:cNvPr id="23554" name="Picture 2" descr="http://www.ey.com/Media/vwLUExtFile/rgm_summer2012/$FILE/lan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3116"/>
            <a:ext cx="6072230" cy="2000264"/>
          </a:xfrm>
          <a:prstGeom prst="rect">
            <a:avLst/>
          </a:prstGeom>
          <a:noFill/>
        </p:spPr>
      </p:pic>
      <p:pic>
        <p:nvPicPr>
          <p:cNvPr id="23562" name="Picture 10" descr="http://tax-expert.ru/img/juridicheskie-uslugi-dlja-fizicheskih-l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14356"/>
            <a:ext cx="2857500" cy="1552576"/>
          </a:xfrm>
          <a:prstGeom prst="rect">
            <a:avLst/>
          </a:prstGeom>
          <a:noFill/>
        </p:spPr>
      </p:pic>
      <p:pic>
        <p:nvPicPr>
          <p:cNvPr id="23560" name="Picture 8" descr="http://cripo.com.ua/i2/5462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929066"/>
            <a:ext cx="4572000" cy="231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4429132"/>
            <a:ext cx="114300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Внутрисемейные отношения и воспитание детей в семье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neznakomka.org/uploads/posts/2011-08/1313748880_koe-chto-pro-semejnoe-vospitanie-podrost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neznakomka.org/uploads/posts/2011-08/1313760994_posledstviya-narusheniya-semejnogo-vospit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810000" cy="2857500"/>
          </a:xfrm>
          <a:prstGeom prst="rect">
            <a:avLst/>
          </a:prstGeom>
          <a:noFill/>
        </p:spPr>
      </p:pic>
      <p:pic>
        <p:nvPicPr>
          <p:cNvPr id="21510" name="Picture 6" descr="http://neznakomka.org/uploads/posts/2011-08/1313750180_nekotorye-problemy-v-semejnyx-otnosheniy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3810000" cy="2857500"/>
          </a:xfrm>
          <a:prstGeom prst="rect">
            <a:avLst/>
          </a:prstGeom>
          <a:noFill/>
        </p:spPr>
      </p:pic>
      <p:pic>
        <p:nvPicPr>
          <p:cNvPr id="21512" name="Picture 8" descr="http://ssor.net.ru/sites/default/files/ssorru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442915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81328"/>
            <a:ext cx="407196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27257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Наличие в семье детей с недостатками развития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7410" name="Picture 2" descr="http://blog.yarcenter.ru/media/Alex/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143248"/>
            <a:ext cx="3810000" cy="2838450"/>
          </a:xfrm>
          <a:prstGeom prst="rect">
            <a:avLst/>
          </a:prstGeom>
          <a:noFill/>
        </p:spPr>
      </p:pic>
      <p:pic>
        <p:nvPicPr>
          <p:cNvPr id="17412" name="Picture 4" descr="http://blogs.voanews.com/russian/press/files/2013/01/D2577C28-7B7D-409B-B183-B4CBDCB9A9F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3"/>
            <a:ext cx="4286280" cy="2857520"/>
          </a:xfrm>
          <a:prstGeom prst="rect">
            <a:avLst/>
          </a:prstGeom>
          <a:noFill/>
        </p:spPr>
      </p:pic>
      <p:pic>
        <p:nvPicPr>
          <p:cNvPr id="17414" name="Picture 6" descr="http://maxpark.com/static/u/article_image/12/12/19/tmp0LPEE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66"/>
            <a:ext cx="4857750" cy="3238501"/>
          </a:xfrm>
          <a:prstGeom prst="rect">
            <a:avLst/>
          </a:prstGeom>
          <a:noFill/>
        </p:spPr>
      </p:pic>
      <p:pic>
        <p:nvPicPr>
          <p:cNvPr id="27650" name="Picture 2" descr="http://nika-fond.ru/wp-content/uploads/2012/09/%D0%A4%D0%BE%D1%82%D0%BE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500570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Просчеты воспитания в семье</a:t>
            </a:r>
            <a:endParaRPr lang="ru-RU" dirty="0"/>
          </a:p>
        </p:txBody>
      </p:sp>
      <p:pic>
        <p:nvPicPr>
          <p:cNvPr id="15362" name="Picture 2" descr="http://ksusha-club.ru/wp-content/uploads/parent-sty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214818"/>
            <a:ext cx="2344723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863</TotalTime>
  <Words>546</Words>
  <Application>Microsoft Office PowerPoint</Application>
  <PresentationFormat>Экран (4:3)</PresentationFormat>
  <Paragraphs>123</Paragraphs>
  <Slides>23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«Семейное и детское неблагополучие: проблемы и пути решения»</vt:lpstr>
      <vt:lpstr>“Дети – это  наша старость.  Правильное  воспитание - это наша счастливая старость, плохое воспитание - это будущее горе, это наши слезы, это наша вина перед другими людьми, перед  всей страной”     А. С. Макаренко. </vt:lpstr>
      <vt:lpstr>Слайд 3</vt:lpstr>
      <vt:lpstr>«Все счастливые семьи счастливы                                                                 .                                                 одинаково!» </vt:lpstr>
      <vt:lpstr>Типы неблагополучных семей:</vt:lpstr>
      <vt:lpstr>Кризисные явления в социально-экономической сфере</vt:lpstr>
      <vt:lpstr>Внутрисемейные отношения и воспитание детей в семье</vt:lpstr>
      <vt:lpstr>Наличие в семье детей с недостатками развития </vt:lpstr>
      <vt:lpstr>Просчеты воспитания в семье</vt:lpstr>
      <vt:lpstr>Бродяжничество детей</vt:lpstr>
      <vt:lpstr>Другие причины разрыва семейных связей</vt:lpstr>
      <vt:lpstr>Специалисту  следует  знать:</vt:lpstr>
      <vt:lpstr>Формы работы с неблагополучной семьей</vt:lpstr>
      <vt:lpstr>Индивидуальная помощь неблагополучной семье. </vt:lpstr>
      <vt:lpstr>Занятия  с молодыми  классными руководителями. зам. директора по ВР ,  Чабдарова С.Р. </vt:lpstr>
      <vt:lpstr>Профилактическая работа с детьми группы риска</vt:lpstr>
      <vt:lpstr>Профилактика семейного неблагополучия.</vt:lpstr>
      <vt:lpstr>Диспут :  «Проблема отцов и детей в современном обществе»</vt:lpstr>
      <vt:lpstr>Кл. час: «Трудные дети:  кто они, причины их появления».</vt:lpstr>
      <vt:lpstr>Помощь общества неблагополучным семьям.    </vt:lpstr>
      <vt:lpstr>Советы при работе с неблагополучной семьей:</vt:lpstr>
      <vt:lpstr>Главнейшим фактором благополучия семьи</vt:lpstr>
      <vt:lpstr> Спасибо за внимание ! </vt:lpstr>
    </vt:vector>
  </TitlesOfParts>
  <Company>sc27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Ашинова</dc:creator>
  <cp:lastModifiedBy>Admin</cp:lastModifiedBy>
  <cp:revision>95</cp:revision>
  <dcterms:created xsi:type="dcterms:W3CDTF">2012-03-19T13:41:57Z</dcterms:created>
  <dcterms:modified xsi:type="dcterms:W3CDTF">2017-03-09T12:04:38Z</dcterms:modified>
</cp:coreProperties>
</file>